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00BA-E089-4FE5-9402-C09657BD53A8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C1169-AC9F-4C05-882A-B5574A039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68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6D1A8-F529-43A7-8C15-DD0882EEA900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3372F-AE21-4131-B047-13CEF88DB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62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57CE6-D649-4277-B529-9E44BD29A4E9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6EE14-B3F5-484A-9A61-FCBF00541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34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ED140-E68E-493F-8FEC-68F01EABC660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70363-D248-4CD5-8BC3-76A6B0664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6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EE4DD-09BE-4BD6-8485-371152A443DB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14B82-A87B-4ABA-9AF1-65AC6EC4C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21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9D3B8-C630-4210-8D8C-D6FCCDD35AFF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988F3-356E-468E-B5BB-C6EBE8D4D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211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F9637-7DCC-46FB-B88F-DB6E57A62D58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A30F-868B-42EE-8227-64E884DB3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98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9F82-0763-4626-BEF9-68B058740F22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7B980-6AFD-4675-82D2-E724AD537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8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53D0-EF1E-47B5-A3B6-776C329D5BB6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9E35-7230-439E-A1B1-A9D43F32C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6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DB291-101E-4D2A-B09D-B33369817318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8977D-6C67-478B-90DB-038FBDA0A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8443C-187B-4088-88A8-3F7EC9377050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56BD6-706C-4B19-B310-C9E18A426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15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56192-98D4-4D18-A208-A03AA8F708A4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F1B04-2AB9-4AB6-84D6-2D740C683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02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1709-9793-4BBC-A48A-368B7842B40B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C20A-7985-447B-90E1-5AB40C7FD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83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BBCD2-FF46-4375-AC78-7C2F5E06C556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03E98-A026-499F-903D-826C44651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82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96849-DCD1-404B-A920-4824B7B05C6D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9C93-A86D-41DD-8D97-66E351CBA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99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2523F-50B9-442D-BAAD-00BBA216D5CD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A3C56-14FE-4944-BA9F-415636017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9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4F061B-1ECA-4D46-AB41-A0BC4109800A}" type="datetimeFigureOut">
              <a:rPr lang="ru-RU"/>
              <a:pPr>
                <a:defRPr/>
              </a:pPr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D947DAB-7BCE-448B-9B46-4459504F1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ovcomo.ucoz.ru/index/0-3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netpolice.ru/filters/child/" TargetMode="External"/><Relationship Id="rId2" Type="http://schemas.openxmlformats.org/officeDocument/2006/relationships/hyperlink" Target="http://netpolice.ru/filters/purchas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oftkey.ru/catalog/basket.php?prodid=466602&amp;quantity=&amp;from=1505423&amp;clear=Y&amp;site=19428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softkey.ru/catalog/basket.php?prodid=457071&amp;quantity=&amp;from=1505423&amp;clear=Y&amp;site=1942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tpolice.ru/filters/pro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date.netpolice.ru/download/NetPoliceLiteSetup.ex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tpolice.ru/filters/lit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netpolice.ru/filters/dns-filt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skydn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kydns.ru/tria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allsoft.kaspersky.ru/basket/add/3215232?clear=Y&amp;campaign=kl-ru_box-test_pro_ona_oth__onl_b2c__ban_______&amp;referer1=box_test&amp;referer2=box_t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spersky.ru/license_renewal" TargetMode="External"/><Relationship Id="rId5" Type="http://schemas.openxmlformats.org/officeDocument/2006/relationships/hyperlink" Target="http://www.kaspersky.ru/estore/route.axd?d=oReA6q7iYg8od8Up1e2CuvIrLRxk1VHqvIXxDndRoi3w6iy4b04KI4L82LK004B8BnysmJQ6Cj1pR9nxIC5egFCEnZUY3aAN8YcYflIoMK4KAbFxHgTtGTgNa1Ze4sgK0IsEt9ikh1WAKLagIcRs4f%2fYaznEHUPERnGRfTnRH3Z3NNLPd0wd3lmoH6Ut8ErzJxilsSHkhj%2fH7fxJQ%2bsUV1AA6lOQxUvLZ6KedK1JtcbtVR1aHszwtK5rzIuJ6ZvRS3CTWZlpQSzi1v9gqHM9KFd5Hox%2bsE78m0V1pX6soijfjr6%2fyzuAA2Xa%2bgCetE4UPNKFvKvBxcxP3lZB46inNskvNv33tMVrXBgM3W601LtUhxAa9zJex7YB4FfUGPuPseOLt%2fJ%2fgGCcZSvKkT6ZW1BV3iuiVUtKDbig%2bPB8g54%3d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nsor.ru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558800" y="1611313"/>
            <a:ext cx="8178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ограничении в домашних условиях доступа к информации, наносящей вред здоровью и развитию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4951413" y="4248150"/>
            <a:ext cx="3786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Трухин А. С.,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информатизации комитета по образованию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Группа 6"/>
          <p:cNvGrpSpPr>
            <a:grpSpLocks/>
          </p:cNvGrpSpPr>
          <p:nvPr/>
        </p:nvGrpSpPr>
        <p:grpSpPr bwMode="auto">
          <a:xfrm>
            <a:off x="1265238" y="1035050"/>
            <a:ext cx="7645400" cy="4713288"/>
            <a:chOff x="444501" y="889000"/>
            <a:chExt cx="7645400" cy="4713510"/>
          </a:xfrm>
        </p:grpSpPr>
        <p:pic>
          <p:nvPicPr>
            <p:cNvPr id="2765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29" t="3386" r="4688" b="25650"/>
            <a:stretch>
              <a:fillRect/>
            </a:stretch>
          </p:blipFill>
          <p:spPr bwMode="auto">
            <a:xfrm>
              <a:off x="444501" y="889000"/>
              <a:ext cx="7645400" cy="4713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Скругленный прямоугольник 4"/>
            <p:cNvSpPr/>
            <p:nvPr/>
          </p:nvSpPr>
          <p:spPr>
            <a:xfrm>
              <a:off x="1790701" y="5048446"/>
              <a:ext cx="1193800" cy="184159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96901" y="4838886"/>
              <a:ext cx="1193800" cy="20956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7651" name="Прямоугольник 7"/>
          <p:cNvSpPr>
            <a:spLocks noChangeArrowheads="1"/>
          </p:cNvSpPr>
          <p:nvPr/>
        </p:nvSpPr>
        <p:spPr bwMode="auto">
          <a:xfrm>
            <a:off x="1800225" y="587375"/>
            <a:ext cx="3287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http://novcomo.ucoz.ru/index/0-3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652" name="TextBox 8"/>
          <p:cNvSpPr txBox="1">
            <a:spLocks noChangeArrowheads="1"/>
          </p:cNvSpPr>
          <p:nvPr/>
        </p:nvSpPr>
        <p:spPr bwMode="auto">
          <a:xfrm>
            <a:off x="266700" y="125413"/>
            <a:ext cx="274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обращаться:</a:t>
            </a:r>
          </a:p>
        </p:txBody>
      </p:sp>
      <p:sp>
        <p:nvSpPr>
          <p:cNvPr id="27653" name="TextBox 9"/>
          <p:cNvSpPr txBox="1">
            <a:spLocks noChangeArrowheads="1"/>
          </p:cNvSpPr>
          <p:nvPr/>
        </p:nvSpPr>
        <p:spPr bwMode="auto">
          <a:xfrm>
            <a:off x="1417638" y="6102350"/>
            <a:ext cx="650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truhin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 </a:t>
            </a:r>
            <a:endParaRPr lang="ru-RU" altLang="ru-RU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2946400" y="647700"/>
            <a:ext cx="61309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NetPolice Child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900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  </a:t>
            </a:r>
            <a:endParaRPr lang="ru-RU" altLang="ru-RU" sz="13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Родительская защита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NetPolice Child – надёжный помощник для родителей, которые хотят быть уверенными в безопасности своих детей, активно осваивающих Интернет. Удобные настройки программы позволяют установить фильтр для негативной и опасной информации, количество которой растёт с каждым днём.        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9459" name="Picture 2" descr="300 реблей на 1 ПК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598488"/>
            <a:ext cx="231140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 descr="Купить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213" y="1766888"/>
            <a:ext cx="2095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Купить">
            <a:hlinkClick r:id="rId6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1963" y="1766888"/>
            <a:ext cx="2095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0" y="22860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  <a:hlinkClick r:id="rId7"/>
              </a:rPr>
              <a:t>http://netpolice.ru/filters/child/</a:t>
            </a: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2857500" y="3048000"/>
            <a:ext cx="6219825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возможности фильтра</a:t>
            </a:r>
            <a:endParaRPr lang="ru-RU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 с потенциально опасным содержанием: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Сайты, несовместимые с задачами образования/воспитания: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 неконтролируемым содержимым: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блокировка: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запрещённых слов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поисковых запросов и на страницах сайтов (предустановленные списки терминов)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собственного списка запрещённых слов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(рус/англ)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рекламных баннеров на сайтах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сервисов обмена сообщениями, а именно: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 обмена сообщениями в социальных сетях, блогах, чатах и на форумах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обмена мгновенными сообщениями (ICQ, Mail Agent, Google Talk/SSL Google Talk, MySpace IM, Yahoo Messanger)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Сервисов бесплатной почты и передачи почтовых сообщений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загрузки файлов (Видео, Аудио, Архивы, Торрент-файлы, Программы)</a:t>
            </a:r>
            <a:endParaRPr lang="ru-RU" altLang="ru-RU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>
            <a:off x="317500" y="5103813"/>
            <a:ext cx="2311400" cy="1477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1 лицензия на 1 ПК –300 рублей</a:t>
            </a:r>
            <a:b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Бессрочная лицензия на 1 ПК - 600 рублей.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52700" y="628650"/>
          <a:ext cx="5143500" cy="1933575"/>
        </p:xfrm>
        <a:graphic>
          <a:graphicData uri="http://schemas.openxmlformats.org/drawingml/2006/table">
            <a:tbl>
              <a:tblPr/>
              <a:tblGrid>
                <a:gridCol w="165611"/>
                <a:gridCol w="4977889"/>
              </a:tblGrid>
              <a:tr h="1933575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NetPolice</a:t>
                      </a:r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Максимальная защита</a:t>
                      </a:r>
                    </a:p>
                    <a:p>
                      <a:pPr algn="l"/>
                      <a:r>
                        <a:rPr lang="ru-RU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Netpolice</a:t>
                      </a:r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</a:t>
                      </a:r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уникальный проводник в безопасный и эффективный Интернет. Расширенные функции программы позволяют установить необходимый уровень доступа к ресурсам сети Интернет.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485" name="Picture 3" descr="480 реблей на 1 П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166813"/>
            <a:ext cx="1995487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4"/>
          <p:cNvSpPr txBox="1">
            <a:spLocks noChangeArrowheads="1"/>
          </p:cNvSpPr>
          <p:nvPr/>
        </p:nvSpPr>
        <p:spPr bwMode="auto">
          <a:xfrm>
            <a:off x="2247900" y="2581275"/>
            <a:ext cx="6810375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возможности фильтра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 с потенциально опасным содержанием: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Сайты, которые несовместимые с задачами образования/воспитания: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 неконтролируемым содержимым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категории: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категорий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блокировка: 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запрещенных слов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странице сайта и из запросов на поисковых сайтах (предустановленные списки)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собственного списка запрещенных слов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(рус., англ.)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Блокирование негативных поисковых запросов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Рекламных баннеров на сайтах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нерубрицированных сайтов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сервисов обмена сообщениями: 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Блокирование обмена сообщениями в социальных сетях, блогах, чатах, форумах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Блокирование программ обмена мгновенными сообщениями (ICQ, Mail Agent, Google Talk/SSL Google Talk, MySpace IM, Yahoo Messanger)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Блокирование сервисов бесплатной почты и передачи почтовых сообщений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Гибкая настройка </a:t>
            </a: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блокировки загрузки файлов (Видео, Аудио, Архивы, Торрент-файлы, Программы)</a:t>
            </a:r>
          </a:p>
        </p:txBody>
      </p:sp>
      <p:sp>
        <p:nvSpPr>
          <p:cNvPr id="20487" name="Прямоугольник 5"/>
          <p:cNvSpPr>
            <a:spLocks noChangeArrowheads="1"/>
          </p:cNvSpPr>
          <p:nvPr/>
        </p:nvSpPr>
        <p:spPr bwMode="auto">
          <a:xfrm>
            <a:off x="538163" y="4514850"/>
            <a:ext cx="1995487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1 лицензия на 1 ПК –</a:t>
            </a:r>
            <a:r>
              <a:rPr lang="en-US" altLang="ru-RU" b="1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00 рублей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0" y="13335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http://netpolice.ru/filters/pro/</a:t>
            </a: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2743200" y="657225"/>
            <a:ext cx="623887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NetPolice Lite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  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Базовая защита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NetPolice Lite – упрощенная версия программы NetPolice, предназначена для демонстрации основных функциональных возможностей персонального интернет-фильтра NetPolice.</a:t>
            </a:r>
          </a:p>
        </p:txBody>
      </p:sp>
      <p:pic>
        <p:nvPicPr>
          <p:cNvPr id="21507" name="Picture 2" descr="http://netpolice.ru/netcat_files/Image/Soft/big/NetPoliceli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644525"/>
            <a:ext cx="2619375" cy="341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2857500" y="3048000"/>
            <a:ext cx="60388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возможности фильтра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категорий - 5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предустановленных профилей фильтрации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настройкам фильтра по паролю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самостоятельного формирования списка сайтов для блокировки (до 5 URL)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Блокировка загрузки исполняемых файлов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Подсветка ссылок на негативные ресурсы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обхода фильтров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509" name="Прямоугольник 6"/>
          <p:cNvSpPr>
            <a:spLocks noChangeArrowheads="1"/>
          </p:cNvSpPr>
          <p:nvPr/>
        </p:nvSpPr>
        <p:spPr bwMode="auto">
          <a:xfrm>
            <a:off x="261938" y="4359275"/>
            <a:ext cx="199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Бесплатно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0" y="17145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http://netpolice.ru/filters/lite/</a:t>
            </a: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3"/>
          <p:cNvSpPr>
            <a:spLocks noChangeArrowheads="1"/>
          </p:cNvSpPr>
          <p:nvPr/>
        </p:nvSpPr>
        <p:spPr bwMode="auto">
          <a:xfrm>
            <a:off x="0" y="120650"/>
            <a:ext cx="914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http://www.netpolice.ru/filters/dns-filter/</a:t>
            </a: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2333625" y="704850"/>
            <a:ext cx="66770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NetPolice DNS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Наша услуга "NetPolice DNS" поможет Вам: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Ограничить доступ к нежелательному контенту.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Проводить мониторинг интернет-активности.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Снизить затраты на Интернет.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достоинствами «NetPolice DNS» являются: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Актуальная база категоризированных интернет-ресурсов.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Эффективный алгоритм фильтрации Интернета (контентной фильтрации).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Отсутствие необходимости приобретения и обслуживания дополнительных программ и оборудования.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Невозможность отключения услуги пользователями, не имеющими прав администратора.</a:t>
            </a:r>
          </a:p>
        </p:txBody>
      </p:sp>
      <p:pic>
        <p:nvPicPr>
          <p:cNvPr id="22532" name="Picture 4" descr="http://www.netpolice.ru/netcat_files/Image/Soft/big/NetPoliceD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04850"/>
            <a:ext cx="22066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Прямоугольник 8"/>
          <p:cNvSpPr>
            <a:spLocks noChangeArrowheads="1"/>
          </p:cNvSpPr>
          <p:nvPr/>
        </p:nvSpPr>
        <p:spPr bwMode="auto">
          <a:xfrm>
            <a:off x="261938" y="4359275"/>
            <a:ext cx="199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Бесплатно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123825" y="263525"/>
            <a:ext cx="8934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https://www.skydns.ru/</a:t>
            </a: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23555" name="Picture 2" descr="https://www.skydns.ru/userfiles/images/premium_psky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90575"/>
            <a:ext cx="4849813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>
            <a:off x="304800" y="3808413"/>
            <a:ext cx="85725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Система родительского контроля SkyDNS для дома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Установив у себя дома систему родительского контроля SkyDNS вы сможете оградить своих детей от вредных для них сайтов (сайты с порно, пропагандой наркотиков, ненормативной лексикой), защитить свой доступ в интернет от зараженных вирусами и вредоносных сайтов (фишинг, кража паролей, платные SMS), убрать большую часть баннерной рекламы с посещаемых вами сайтов.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А если у вас есть домашняя точка доступа (Wi-Fi или проводная) вы сможете обеспечить защитой все интернет-устройства в вашем доме - планшетные компьютеры, смартфоны, ноутбуки, стационарные компьютеры с любыми операционными системами.</a:t>
            </a: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5267325" y="1000125"/>
            <a:ext cx="372427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бесплатно протестировать систему родительского контроля SkyDNS, 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зарегистрировашись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сайте и вам будет включен тариф «Премиум» на 2 недели.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годовой подписки на тариф </a:t>
            </a: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«Премиум» для всей семьи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всего </a:t>
            </a: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395 рублей</a:t>
            </a:r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3276600" y="1098550"/>
            <a:ext cx="561022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Kaspersky Internet Security </a:t>
            </a:r>
            <a:b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для всех устройств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Простой способ защитить все устройства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Блокирование любых интернет-угроз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Безопасные онлайн-платежи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Защита общения в интернете и SMS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>
                <a:solidFill>
                  <a:srgbClr val="FF0000"/>
                </a:solidFill>
                <a:latin typeface="Arial" panose="020B0604020202020204" pitchFamily="34" charset="0"/>
              </a:rPr>
              <a:t>Родительский контроль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4579" name="Picture 2" descr="Kaspersky Internet Security для всех устройств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-9604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422275"/>
            <a:ext cx="25400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11" descr="http://www.kaspersky.ru/resources/img/buyonlinered.png">
            <a:hlinkClick r:id="rId5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549275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2" descr="http://www.kaspersky.ru/resources/img/renewgreen.png">
            <a:hlinkClick r:id="rId6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2391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Box 13"/>
          <p:cNvSpPr txBox="1">
            <a:spLocks noChangeArrowheads="1"/>
          </p:cNvSpPr>
          <p:nvPr/>
        </p:nvSpPr>
        <p:spPr bwMode="auto">
          <a:xfrm>
            <a:off x="3276600" y="3683000"/>
            <a:ext cx="4573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Защита на 1 год на 2 устройства</a:t>
            </a: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b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1600 руб.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800 руб.</a:t>
            </a: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 за 1 </a:t>
            </a:r>
            <a:b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устройство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Продление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1200 руб.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Arial" panose="020B0604020202020204" pitchFamily="34" charset="0"/>
              </a:rPr>
              <a:t>600 руб.</a:t>
            </a: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 за 1</a:t>
            </a:r>
            <a:b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устройство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icensor.ru/bitrix/templates/main/images/new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0"/>
            <a:ext cx="1639888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06613" y="334963"/>
          <a:ext cx="6261100" cy="1116012"/>
        </p:xfrm>
        <a:graphic>
          <a:graphicData uri="http://schemas.openxmlformats.org/drawingml/2006/table">
            <a:tbl>
              <a:tblPr/>
              <a:tblGrid>
                <a:gridCol w="6261100"/>
              </a:tblGrid>
              <a:tr h="11160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проекте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«Интернет Цензор» разработан при содействии Фонда поддержки развития общества «Наши дети». Наша главная задача - сделать пребывание детей и подростков в Интернете безопасным, оградив их от вредных ресурсов. Под «вредными ресурсами» мы подразумеваем материалы, которые родители не хотели бы показывать своим детям раньше времени, а именно:</a:t>
                      </a:r>
                    </a:p>
                  </a:txBody>
                  <a:tcPr marL="9524" marR="9524" marT="9513" marB="9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1979613" y="1450975"/>
            <a:ext cx="7285037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Сайты, которые противоречат законодательству РФ:</a:t>
            </a:r>
            <a:endParaRPr lang="ru-RU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принадлежащие тоталитарным и деструктивным религиозным сектам;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посвященные изготовлению и применению психотропных препаратов и наркотиков;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посвященные изготовлению и применение взрывчатых веществ;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принадлежащие экстремистским группировкам;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пропагандирующие расизм, религиозную или этническую нетерпимость, антисемитизм, шовинизм, терроризм, фашизм;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предлагающие взломанное программное обеспечение, а также информацию о том, как самостоятельно совершить взлом в сети (хакерские сайты). </a:t>
            </a: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1487488" y="2716213"/>
            <a:ext cx="7656512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«Взрослые» сайты:</a:t>
            </a:r>
            <a:endParaRPr lang="ru-RU" alt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 материалы порнографического и эротического характера;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ориентированные на «взрослую» аудиторию (например, интернет-магазины по продаже интимных товаров);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 ненормативную лексику (бранные, вульгарные, нецензурные или иные ненормативные слова, речевые обороты и выражения, включая криминальные жаргон и сленг);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 информацию криминогенного характера (позитивно представляющие совершение преступлений, личности преступников, преступный образ жизни, криминальные нормы, ценности, обычаи и традиции, а также популяризирующая атрибутику или символику преступной среды);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посвященные азартным играм, онлайн-казино;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 рекламу и сведения о продаже алкогольных и табачных изделий;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 знакомств.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Деструктивные сайты:</a:t>
            </a:r>
            <a:endParaRPr lang="ru-RU" alt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положительном ключе повествующие о молодежных субкультурах («cкинхедах», «неонацистах», «красных», «анархистах», «антиглобалистах», «рэпперах», «эмо», «готах» и т. д.);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принадлежащих радикальным асоциальным группам (например, «радикальным экологам»);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посвященные модификации тела (шрамированию, клеймению, имплантации, приему Tongue splitting), пирсингу и татуировке; сайты салонов, предоставляющих данные услуги;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посвященных эзотерике, оккультизму, уфологии.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 неконтролируемым содержимым:</a:t>
            </a: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сети;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файлообменники и файлораздачи</a:t>
            </a: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сайты пиринговых сетей;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фото- и видео-хостинги (</a:t>
            </a:r>
            <a:r>
              <a:rPr lang="en-US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youtube.com, rutube.ru и т.д.);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блоги (кроме профессиональных и тематических, например, allboxing.ru);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чаты;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alt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онлайн-игры. </a:t>
            </a:r>
          </a:p>
        </p:txBody>
      </p:sp>
      <p:sp>
        <p:nvSpPr>
          <p:cNvPr id="25607" name="Прямоугольник 8"/>
          <p:cNvSpPr>
            <a:spLocks noChangeArrowheads="1"/>
          </p:cNvSpPr>
          <p:nvPr/>
        </p:nvSpPr>
        <p:spPr bwMode="auto">
          <a:xfrm>
            <a:off x="-117475" y="2309813"/>
            <a:ext cx="1995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b="1">
                <a:solidFill>
                  <a:schemeClr val="tx1"/>
                </a:solidFill>
                <a:latin typeface="Calibri" panose="020F0502020204030204" pitchFamily="34" charset="0"/>
              </a:rPr>
              <a:t>Бесплатно</a:t>
            </a:r>
            <a:endParaRPr lang="ru-RU" altLang="ru-RU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5608" name="Прямоугольник 7"/>
          <p:cNvSpPr>
            <a:spLocks noChangeArrowheads="1"/>
          </p:cNvSpPr>
          <p:nvPr/>
        </p:nvSpPr>
        <p:spPr bwMode="auto">
          <a:xfrm>
            <a:off x="3629025" y="0"/>
            <a:ext cx="241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http://www.icensor.ru/</a:t>
            </a:r>
            <a:r>
              <a:rPr lang="ru-RU" altLang="ru-RU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9850" y="487363"/>
            <a:ext cx="7439025" cy="6370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Tx/>
              <a:buChar char="-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по спискам часто не обеспечивает нужного качества фильтрации контента, поскольку, как ни странно, время между тем, как сайт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проиндексируется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поисковыми машинами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Yandex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Rambler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и тем, как он попадёт в список «плохих» почти всегда очень велико. </a:t>
            </a:r>
          </a:p>
          <a:p>
            <a:pPr marL="342900" indent="-342900" algn="just">
              <a:buFontTx/>
              <a:buChar char="-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системы фильтрации так же следует учитывать то, насколько сложно её обойти. Сложнее всего обойти систему, использующую только белые списки.</a:t>
            </a:r>
          </a:p>
          <a:p>
            <a:pPr marL="342900" indent="-342900" algn="just">
              <a:buFontTx/>
              <a:buChar char="-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более высокого уровня фильтрации иногда имеет смысл установить сразу несколько решений.</a:t>
            </a:r>
          </a:p>
          <a:p>
            <a:pPr algn="just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</TotalTime>
  <Words>1072</Words>
  <Application>Microsoft Office PowerPoint</Application>
  <PresentationFormat>Экран (4:3)</PresentationFormat>
  <Paragraphs>133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Arial</vt:lpstr>
      <vt:lpstr>Century Gothic</vt:lpstr>
      <vt:lpstr>Wingdings 3</vt:lpstr>
      <vt:lpstr>Times New Roman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20</cp:revision>
  <dcterms:created xsi:type="dcterms:W3CDTF">2015-02-11T09:48:43Z</dcterms:created>
  <dcterms:modified xsi:type="dcterms:W3CDTF">2015-04-02T02:15:52Z</dcterms:modified>
</cp:coreProperties>
</file>